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92" r:id="rId2"/>
    <p:sldId id="303" r:id="rId3"/>
    <p:sldId id="304" r:id="rId4"/>
    <p:sldId id="309" r:id="rId5"/>
    <p:sldId id="310" r:id="rId6"/>
    <p:sldId id="305" r:id="rId7"/>
    <p:sldId id="311" r:id="rId8"/>
    <p:sldId id="313" r:id="rId9"/>
    <p:sldId id="369" r:id="rId10"/>
    <p:sldId id="307" r:id="rId11"/>
    <p:sldId id="308" r:id="rId12"/>
    <p:sldId id="306" r:id="rId13"/>
    <p:sldId id="360" r:id="rId14"/>
    <p:sldId id="362" r:id="rId15"/>
    <p:sldId id="363" r:id="rId16"/>
    <p:sldId id="365" r:id="rId17"/>
    <p:sldId id="366" r:id="rId18"/>
    <p:sldId id="367" r:id="rId19"/>
    <p:sldId id="368" r:id="rId20"/>
    <p:sldId id="361" r:id="rId21"/>
    <p:sldId id="370" r:id="rId22"/>
    <p:sldId id="371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E7EA"/>
    <a:srgbClr val="000000"/>
    <a:srgbClr val="0033CC"/>
    <a:srgbClr val="098109"/>
    <a:srgbClr val="FF3300"/>
    <a:srgbClr val="FFFF00"/>
    <a:srgbClr val="F8F890"/>
    <a:srgbClr val="0EC4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567" autoAdjust="0"/>
    <p:restoredTop sz="96391" autoAdjust="0"/>
  </p:normalViewPr>
  <p:slideViewPr>
    <p:cSldViewPr>
      <p:cViewPr>
        <p:scale>
          <a:sx n="75" d="100"/>
          <a:sy n="75" d="100"/>
        </p:scale>
        <p:origin x="-18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1996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92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Tx/>
              <a:buChar char="•"/>
              <a:defRPr sz="1200" dirty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Tx/>
              <a:buChar char="•"/>
              <a:defRPr sz="1200" smtClean="0"/>
            </a:lvl1pPr>
          </a:lstStyle>
          <a:p>
            <a:pPr>
              <a:defRPr/>
            </a:pPr>
            <a:fld id="{949C1AB9-623E-4FD7-94C4-1B7F18817E75}" type="datetimeFigureOut">
              <a:rPr lang="es-AR"/>
              <a:pPr>
                <a:defRPr/>
              </a:pPr>
              <a:t>30/01/2013</a:t>
            </a:fld>
            <a:endParaRPr lang="es-AR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Tx/>
              <a:buChar char="•"/>
              <a:defRPr sz="1200" dirty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buFontTx/>
              <a:buChar char="•"/>
              <a:defRPr sz="1200" smtClean="0"/>
            </a:lvl1pPr>
          </a:lstStyle>
          <a:p>
            <a:pPr>
              <a:defRPr/>
            </a:pPr>
            <a:fld id="{904E412E-EE09-45AB-941D-7258382D25E3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79419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Tx/>
              <a:buChar char="•"/>
              <a:defRPr sz="1200" dirty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Tx/>
              <a:buChar char="•"/>
              <a:defRPr sz="1200" smtClean="0"/>
            </a:lvl1pPr>
          </a:lstStyle>
          <a:p>
            <a:pPr>
              <a:defRPr/>
            </a:pPr>
            <a:fld id="{20EB8F5A-A59F-451E-ADCD-264821DDF3B5}" type="datetimeFigureOut">
              <a:rPr lang="es-AR"/>
              <a:pPr>
                <a:defRPr/>
              </a:pPr>
              <a:t>30/01/2013</a:t>
            </a:fld>
            <a:endParaRPr lang="es-AR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Tx/>
              <a:buChar char="•"/>
              <a:defRPr sz="1200" dirty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buFontTx/>
              <a:buChar char="•"/>
              <a:defRPr sz="1200" smtClean="0"/>
            </a:lvl1pPr>
          </a:lstStyle>
          <a:p>
            <a:pPr>
              <a:defRPr/>
            </a:pPr>
            <a:fld id="{4DF4AD9A-BB64-4BF1-826E-1F0249E34D80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550758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2969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D16C5A-0035-47E3-994C-0181B61A6993}" type="slidenum">
              <a:rPr lang="es-AR"/>
              <a:pPr/>
              <a:t>12</a:t>
            </a:fld>
            <a:endParaRPr lang="es-A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3174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B8E98BF-77EF-4E21-93DA-A0D7765E42BC}" type="slidenum">
              <a:rPr lang="es-AR"/>
              <a:pPr/>
              <a:t>13</a:t>
            </a:fld>
            <a:endParaRPr lang="es-A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3789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50F1EC2-EC1B-46C9-A5C7-0D9BAED46CB1}" type="slidenum">
              <a:rPr lang="es-AR"/>
              <a:pPr/>
              <a:t>18</a:t>
            </a:fld>
            <a:endParaRPr lang="es-A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3993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B2F7EFA-11BB-4D89-A6BB-1A7051F81F19}" type="slidenum">
              <a:rPr lang="es-AR"/>
              <a:pPr/>
              <a:t>19</a:t>
            </a:fld>
            <a:endParaRPr lang="es-A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4198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74C718C-0DA6-420E-9D59-EDB32F52FA9A}" type="slidenum">
              <a:rPr lang="es-AR"/>
              <a:pPr/>
              <a:t>20</a:t>
            </a:fld>
            <a:endParaRPr lang="es-A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440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FCCBB0D-A80B-4605-8343-4832674FDC47}" type="slidenum">
              <a:rPr lang="es-AR"/>
              <a:pPr/>
              <a:t>21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70084-7546-44B9-A930-DA7E402D1FE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89351-D2A6-49B9-9679-E42510E16C7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32B943-8925-43AB-ADAE-77C99618C85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B0853E-27E2-433D-9FAD-E0CE28949F2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87FD4-D1CD-493C-B54A-086FF0589CC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C197FF-9689-40ED-A7EA-F4672E9FAC1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810BA-D981-4BF9-944B-0734393C857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D0797-B54E-4ECE-AB54-F5F81EF2555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4AD20-9D66-4DBD-9F42-ACA25530876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6CA8F-E296-4E89-B4C5-96BE74EAAE8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ítulo y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gráfico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s-AR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778A0-F81C-40DC-950D-881B354836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Tx/>
              <a:buNone/>
              <a:defRPr sz="1400" dirty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 dirty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/>
            </a:lvl1pPr>
          </a:lstStyle>
          <a:p>
            <a:pPr>
              <a:defRPr/>
            </a:pPr>
            <a:fld id="{94E54100-C14B-4FDC-977A-7AEEBF29C92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3 Imagen" descr="presentacion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43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10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8938" y="1412875"/>
            <a:ext cx="5865812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Tipos de estrés en los cultivos</a:t>
            </a:r>
            <a:endParaRPr lang="es-AR" i="1" u="sng" smtClean="0"/>
          </a:p>
        </p:txBody>
      </p:sp>
      <p:sp>
        <p:nvSpPr>
          <p:cNvPr id="17412" name="5 Marcador de contenido"/>
          <p:cNvSpPr>
            <a:spLocks noGrp="1"/>
          </p:cNvSpPr>
          <p:nvPr>
            <p:ph idx="1"/>
          </p:nvPr>
        </p:nvSpPr>
        <p:spPr>
          <a:xfrm>
            <a:off x="457200" y="1639888"/>
            <a:ext cx="8229600" cy="4525962"/>
          </a:xfrm>
        </p:spPr>
        <p:txBody>
          <a:bodyPr/>
          <a:lstStyle/>
          <a:p>
            <a:endParaRPr lang="es-MX" sz="2000" smtClean="0"/>
          </a:p>
          <a:p>
            <a:r>
              <a:rPr lang="es-MX" sz="2000" b="1" i="1" smtClean="0">
                <a:latin typeface="Calibri" pitchFamily="34" charset="0"/>
              </a:rPr>
              <a:t>Asociados a patógenos o parásitos.</a:t>
            </a:r>
          </a:p>
          <a:p>
            <a:pPr lvl="1">
              <a:buFont typeface="Wingdings" pitchFamily="2" charset="2"/>
              <a:buChar char="Ø"/>
            </a:pPr>
            <a:r>
              <a:rPr lang="es-MX" sz="1600" smtClean="0"/>
              <a:t>Insectos, virus, bacterias, hongos y malezas.</a:t>
            </a:r>
            <a:endParaRPr lang="es-MX" sz="2000" smtClean="0"/>
          </a:p>
          <a:p>
            <a:r>
              <a:rPr lang="es-MX" sz="2000" b="1" i="1" smtClean="0">
                <a:latin typeface="Calibri" pitchFamily="34" charset="0"/>
              </a:rPr>
              <a:t>Asociados a momentos fenológicos.</a:t>
            </a:r>
          </a:p>
          <a:p>
            <a:pPr lvl="1">
              <a:buFont typeface="Wingdings" pitchFamily="2" charset="2"/>
              <a:buChar char="Ø"/>
            </a:pPr>
            <a:r>
              <a:rPr lang="es-MX" sz="1600" smtClean="0"/>
              <a:t>Variación en las condiciones optimas en momentos críticos</a:t>
            </a:r>
          </a:p>
          <a:p>
            <a:r>
              <a:rPr lang="es-MX" sz="2000" b="1" i="1" smtClean="0">
                <a:latin typeface="Calibri" pitchFamily="34" charset="0"/>
              </a:rPr>
              <a:t>Asociados a cuestiones climáticas.</a:t>
            </a:r>
          </a:p>
          <a:p>
            <a:pPr lvl="1">
              <a:buFont typeface="Wingdings" pitchFamily="2" charset="2"/>
              <a:buChar char="Ø"/>
            </a:pPr>
            <a:r>
              <a:rPr lang="es-MX" sz="1600" smtClean="0"/>
              <a:t>Frio, heladas, amplitud térmicas, golpes de calor, granizos, sequia, inundación.</a:t>
            </a:r>
          </a:p>
          <a:p>
            <a:r>
              <a:rPr lang="es-MX" sz="2000" b="1" i="1" smtClean="0">
                <a:latin typeface="Calibri" pitchFamily="34" charset="0"/>
              </a:rPr>
              <a:t>Asociados al manejo del cultivo.</a:t>
            </a:r>
          </a:p>
          <a:p>
            <a:pPr lvl="1">
              <a:buFont typeface="Wingdings" pitchFamily="2" charset="2"/>
              <a:buChar char="Ø"/>
            </a:pPr>
            <a:r>
              <a:rPr lang="es-MX" sz="1600" smtClean="0"/>
              <a:t>Aplicación de agroquímicos, fitotoxicidad, fertilización, pastoreo.</a:t>
            </a:r>
            <a:endParaRPr lang="es-MX" sz="2000" smtClean="0"/>
          </a:p>
          <a:p>
            <a:r>
              <a:rPr lang="es-MX" sz="2000" b="1" i="1" smtClean="0">
                <a:latin typeface="Calibri" pitchFamily="34" charset="0"/>
              </a:rPr>
              <a:t>Asociados a un uso inadecuado de maquinarias agrícolas.</a:t>
            </a:r>
          </a:p>
          <a:p>
            <a:pPr lvl="1">
              <a:buFont typeface="Wingdings" pitchFamily="2" charset="2"/>
              <a:buChar char="Ø"/>
            </a:pPr>
            <a:r>
              <a:rPr lang="es-MX" sz="1600" smtClean="0"/>
              <a:t>Uso de herramientas, poda, etc.</a:t>
            </a:r>
          </a:p>
          <a:p>
            <a:endParaRPr lang="es-MX" sz="2000" smtClean="0"/>
          </a:p>
          <a:p>
            <a:endParaRPr lang="es-AR" sz="20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Bioestimulantes</a:t>
            </a:r>
            <a:endParaRPr lang="es-AR" i="1" u="sng" smtClean="0"/>
          </a:p>
        </p:txBody>
      </p:sp>
      <p:sp>
        <p:nvSpPr>
          <p:cNvPr id="18436" name="5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sz="2000" b="1" i="1" smtClean="0">
                <a:latin typeface="Calibri" pitchFamily="34" charset="0"/>
              </a:rPr>
              <a:t>Soluciones específicas que intervienen en los mecanismos fisiológicos de la planta para aumentar la resistencia y recuperación en situaciones de estrés.</a:t>
            </a:r>
          </a:p>
          <a:p>
            <a:endParaRPr lang="es-MX" sz="2000" smtClean="0"/>
          </a:p>
          <a:p>
            <a:endParaRPr lang="es-MX" sz="2000" smtClean="0"/>
          </a:p>
          <a:p>
            <a:endParaRPr lang="es-MX" sz="2000" smtClean="0"/>
          </a:p>
          <a:p>
            <a:endParaRPr lang="es-MX" sz="2000" smtClean="0"/>
          </a:p>
          <a:p>
            <a:endParaRPr lang="es-MX" sz="2000" smtClean="0"/>
          </a:p>
          <a:p>
            <a:endParaRPr lang="es-MX" sz="2000" smtClean="0"/>
          </a:p>
          <a:p>
            <a:endParaRPr lang="es-MX" sz="2000" smtClean="0"/>
          </a:p>
          <a:p>
            <a:pPr algn="ctr">
              <a:buFontTx/>
              <a:buNone/>
            </a:pPr>
            <a:r>
              <a:rPr lang="es-MX" sz="2000" b="1" smtClean="0"/>
              <a:t>          </a:t>
            </a:r>
          </a:p>
          <a:p>
            <a:endParaRPr lang="es-MX" sz="2000" smtClean="0"/>
          </a:p>
          <a:p>
            <a:endParaRPr lang="es-MX" sz="2000" smtClean="0"/>
          </a:p>
          <a:p>
            <a:endParaRPr lang="es-MX" sz="2000" smtClean="0"/>
          </a:p>
          <a:p>
            <a:endParaRPr lang="es-MX" sz="2000" smtClean="0"/>
          </a:p>
          <a:p>
            <a:endParaRPr lang="es-MX" sz="2000" smtClean="0"/>
          </a:p>
          <a:p>
            <a:endParaRPr lang="es-AR" sz="2000" smtClean="0"/>
          </a:p>
        </p:txBody>
      </p:sp>
      <p:pic>
        <p:nvPicPr>
          <p:cNvPr id="10" name="Picture 103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58938" y="3213100"/>
            <a:ext cx="5865812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7 Título"/>
          <p:cNvSpPr txBox="1">
            <a:spLocks/>
          </p:cNvSpPr>
          <p:nvPr/>
        </p:nvSpPr>
        <p:spPr bwMode="auto">
          <a:xfrm>
            <a:off x="609600" y="48688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s-MX" sz="3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Bioestimulante de segunda generación</a:t>
            </a:r>
            <a:endParaRPr lang="es-AR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pPr algn="l"/>
            <a:r>
              <a:rPr lang="es-MX" i="1" smtClean="0"/>
              <a:t>          </a:t>
            </a:r>
            <a:r>
              <a:rPr lang="es-MX" i="1" u="sng" smtClean="0"/>
              <a:t>Como funciona    </a:t>
            </a:r>
            <a:endParaRPr lang="es-AR" i="1" u="sng" smtClean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457200" y="1639888"/>
            <a:ext cx="8229600" cy="4525962"/>
          </a:xfrm>
        </p:spPr>
        <p:txBody>
          <a:bodyPr/>
          <a:lstStyle/>
          <a:p>
            <a:pPr marL="342900" lvl="1" indent="-342900">
              <a:buFontTx/>
              <a:buChar char="•"/>
              <a:defRPr/>
            </a:pPr>
            <a:endParaRPr lang="es-ES" sz="2000" b="1" i="1" dirty="0" smtClean="0">
              <a:latin typeface="Calibri" pitchFamily="34" charset="0"/>
            </a:endParaRPr>
          </a:p>
          <a:p>
            <a:pPr marL="342900" lvl="1" indent="-342900">
              <a:buFontTx/>
              <a:buChar char="•"/>
              <a:defRPr/>
            </a:pPr>
            <a:r>
              <a:rPr lang="es-ES" sz="2000" b="1" i="1" dirty="0" smtClean="0">
                <a:latin typeface="Calibri" pitchFamily="34" charset="0"/>
              </a:rPr>
              <a:t>Aumenta el nivel de Prolina</a:t>
            </a:r>
            <a:r>
              <a:rPr lang="es-ES" sz="2000" dirty="0" smtClean="0">
                <a:latin typeface="Calibri" pitchFamily="34" charset="0"/>
              </a:rPr>
              <a:t>: </a:t>
            </a:r>
          </a:p>
          <a:p>
            <a:pPr marL="742950" lvl="2" indent="-342900">
              <a:buFont typeface="Wingdings" pitchFamily="2" charset="2"/>
              <a:buChar char="Ø"/>
              <a:defRPr/>
            </a:pPr>
            <a:r>
              <a:rPr lang="es-ES" sz="1600" dirty="0" smtClean="0">
                <a:latin typeface="Calibri" pitchFamily="34" charset="0"/>
              </a:rPr>
              <a:t>Brinda mayor defensa frente a condiciones de estrés asociados a : Patógenos, momentos fenológicos del cultivo, cuestiones climáticas, manejo del cultivo e inadecuado uso de maquinaria.</a:t>
            </a:r>
          </a:p>
          <a:p>
            <a:pPr marL="342900" lvl="1" indent="-342900">
              <a:buFontTx/>
              <a:buChar char="•"/>
              <a:defRPr/>
            </a:pPr>
            <a:r>
              <a:rPr lang="es-ES" sz="2000" b="1" i="1" dirty="0" smtClean="0">
                <a:latin typeface="Calibri" pitchFamily="34" charset="0"/>
              </a:rPr>
              <a:t>Aumenta la actividad enzimática y metabólica:</a:t>
            </a:r>
            <a:r>
              <a:rPr lang="es-ES" sz="2000" dirty="0" smtClean="0">
                <a:latin typeface="Calibri" pitchFamily="34" charset="0"/>
              </a:rPr>
              <a:t> </a:t>
            </a:r>
          </a:p>
          <a:p>
            <a:pPr marL="742950" lvl="2" indent="-342900">
              <a:buFont typeface="Wingdings" pitchFamily="2" charset="2"/>
              <a:buChar char="Ø"/>
              <a:defRPr/>
            </a:pPr>
            <a:r>
              <a:rPr lang="es-ES" sz="1600" dirty="0" smtClean="0">
                <a:latin typeface="Calibri" pitchFamily="34" charset="0"/>
              </a:rPr>
              <a:t>Proporciona grupos tiólicos (-SH)  mejorando el aspecto de los cultivos y brindando más y mejores rendimientos.</a:t>
            </a:r>
          </a:p>
          <a:p>
            <a:pPr marL="342900" lvl="1" indent="-342900">
              <a:buFontTx/>
              <a:buChar char="•"/>
              <a:defRPr/>
            </a:pPr>
            <a:r>
              <a:rPr lang="es-ES" sz="2000" b="1" i="1" dirty="0" smtClean="0">
                <a:latin typeface="Calibri" pitchFamily="34" charset="0"/>
              </a:rPr>
              <a:t>Bioestimulante de 2da generacion.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s-ES_tradnl" sz="1600" dirty="0" smtClean="0">
                <a:latin typeface="Calibri" pitchFamily="34" charset="0"/>
              </a:rPr>
              <a:t>Nueva formulación con tensioactivos especiales para obtener un producto más estable y sin impurezas. 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s-ES_tradnl" sz="1600" dirty="0" smtClean="0">
                <a:latin typeface="Calibri" pitchFamily="34" charset="0"/>
              </a:rPr>
              <a:t>Perfecto almacenamiento, sin que se altere la formulación.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s-ES_tradnl" sz="1600" dirty="0" smtClean="0">
                <a:latin typeface="Calibri" pitchFamily="34" charset="0"/>
              </a:rPr>
              <a:t> Aplicación de máxima calidad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s-ES_tradnl" sz="1600" dirty="0" smtClean="0">
                <a:latin typeface="Calibri" pitchFamily="34" charset="0"/>
              </a:rPr>
              <a:t> Mejor y más rápida absorción del AATC por la planta</a:t>
            </a:r>
          </a:p>
          <a:p>
            <a:pPr marL="742950" lvl="2" indent="-342900">
              <a:defRPr/>
            </a:pPr>
            <a:endParaRPr lang="es-ES_tradnl" sz="1600" dirty="0" smtClean="0">
              <a:latin typeface="Calibri" pitchFamily="34" charset="0"/>
            </a:endParaRPr>
          </a:p>
          <a:p>
            <a:pPr marL="742950" lvl="2" indent="-342900">
              <a:defRPr/>
            </a:pPr>
            <a:endParaRPr lang="es-ES" sz="1600" b="1" i="1" dirty="0" smtClean="0">
              <a:latin typeface="Calibri" pitchFamily="34" charset="0"/>
            </a:endParaRPr>
          </a:p>
          <a:p>
            <a:pPr>
              <a:defRPr/>
            </a:pPr>
            <a:endParaRPr lang="es-MX" sz="2000" dirty="0" smtClean="0"/>
          </a:p>
          <a:p>
            <a:pPr>
              <a:defRPr/>
            </a:pPr>
            <a:endParaRPr lang="es-AR" sz="2000" dirty="0"/>
          </a:p>
        </p:txBody>
      </p:sp>
      <p:pic>
        <p:nvPicPr>
          <p:cNvPr id="19461" name="Picture 103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91188" y="549275"/>
            <a:ext cx="2336800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pPr algn="l"/>
            <a:r>
              <a:rPr lang="es-MX" i="1" smtClean="0"/>
              <a:t>                  </a:t>
            </a:r>
            <a:r>
              <a:rPr lang="es-MX" i="1" u="sng" smtClean="0"/>
              <a:t>Que es   </a:t>
            </a:r>
            <a:endParaRPr lang="es-AR" i="1" u="sng" smtClean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457200" y="1639888"/>
            <a:ext cx="8229600" cy="4525962"/>
          </a:xfrm>
        </p:spPr>
        <p:txBody>
          <a:bodyPr/>
          <a:lstStyle/>
          <a:p>
            <a:pPr marL="342900" lvl="1" indent="-342900">
              <a:buFontTx/>
              <a:buChar char="•"/>
              <a:defRPr/>
            </a:pPr>
            <a:endParaRPr lang="es-ES" sz="2000" b="1" i="1" dirty="0" smtClean="0">
              <a:latin typeface="Calibri" pitchFamily="34" charset="0"/>
            </a:endParaRPr>
          </a:p>
          <a:p>
            <a:pPr marL="342900" lvl="1" indent="-342900">
              <a:buFontTx/>
              <a:buChar char="•"/>
              <a:defRPr/>
            </a:pPr>
            <a:r>
              <a:rPr lang="es-ES" sz="2000" b="1" i="1" dirty="0" smtClean="0">
                <a:latin typeface="Calibri" pitchFamily="34" charset="0"/>
              </a:rPr>
              <a:t>Composición: 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s-ES" sz="1600" dirty="0" smtClean="0">
                <a:latin typeface="Calibri" pitchFamily="34" charset="0"/>
              </a:rPr>
              <a:t>Ácido N-Acetil Tiazolidín-Carboxílico (AATC ó Folcisteína) 5,1 % P/V </a:t>
            </a:r>
            <a:r>
              <a:rPr lang="es-ES" sz="2400" b="1" dirty="0" smtClean="0">
                <a:latin typeface="Calibri" pitchFamily="34" charset="0"/>
              </a:rPr>
              <a:t>(AATC)</a:t>
            </a:r>
            <a:endParaRPr lang="es-ES" sz="1600" b="1" dirty="0" smtClean="0">
              <a:latin typeface="Calibri" pitchFamily="34" charset="0"/>
            </a:endParaRPr>
          </a:p>
          <a:p>
            <a:pPr lvl="1">
              <a:buFont typeface="Wingdings" pitchFamily="2" charset="2"/>
              <a:buChar char="Ø"/>
              <a:defRPr/>
            </a:pPr>
            <a:r>
              <a:rPr lang="es-ES" sz="1600" dirty="0" smtClean="0">
                <a:latin typeface="Calibri" pitchFamily="34" charset="0"/>
              </a:rPr>
              <a:t>Ácido fólico 0,1% P/V.</a:t>
            </a:r>
            <a:endParaRPr lang="es-MX" sz="2000" dirty="0" smtClean="0"/>
          </a:p>
          <a:p>
            <a:pPr marL="342900" lvl="1" indent="-342900">
              <a:buFontTx/>
              <a:buChar char="•"/>
              <a:defRPr/>
            </a:pPr>
            <a:r>
              <a:rPr lang="es-ES" sz="2000" b="1" i="1" dirty="0" smtClean="0">
                <a:latin typeface="Calibri" pitchFamily="34" charset="0"/>
              </a:rPr>
              <a:t>Formulación: 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s-ES" sz="1600" dirty="0" smtClean="0">
                <a:latin typeface="Calibri" pitchFamily="34" charset="0"/>
              </a:rPr>
              <a:t>Concentrado Soluble [SL]</a:t>
            </a:r>
            <a:endParaRPr lang="es-ES" sz="2000" b="1" i="1" dirty="0" smtClean="0">
              <a:latin typeface="Calibri" pitchFamily="34" charset="0"/>
            </a:endParaRPr>
          </a:p>
          <a:p>
            <a:pPr>
              <a:defRPr/>
            </a:pPr>
            <a:r>
              <a:rPr lang="es-ES" sz="2000" b="1" i="1" dirty="0" smtClean="0">
                <a:latin typeface="Calibri" pitchFamily="34" charset="0"/>
              </a:rPr>
              <a:t>Presentación:</a:t>
            </a:r>
            <a:r>
              <a:rPr lang="es-ES" sz="2400" b="1" dirty="0" smtClean="0">
                <a:latin typeface="Calibri" pitchFamily="34" charset="0"/>
              </a:rPr>
              <a:t> 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s-ES" sz="1600" dirty="0" smtClean="0">
                <a:latin typeface="Calibri" pitchFamily="34" charset="0"/>
              </a:rPr>
              <a:t> 2 x 5 litros y 12 x 1 Lt</a:t>
            </a:r>
            <a:endParaRPr lang="es-ES" sz="2000" b="1" i="1" dirty="0" smtClean="0">
              <a:latin typeface="Calibri" pitchFamily="34" charset="0"/>
            </a:endParaRPr>
          </a:p>
          <a:p>
            <a:pPr>
              <a:defRPr/>
            </a:pPr>
            <a:r>
              <a:rPr lang="es-ES" sz="2000" b="1" i="1" dirty="0" smtClean="0">
                <a:latin typeface="Calibri" pitchFamily="34" charset="0"/>
              </a:rPr>
              <a:t>Clasificación Toxicológica 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s-ES" sz="1600" dirty="0" smtClean="0">
                <a:latin typeface="Calibri" pitchFamily="34" charset="0"/>
              </a:rPr>
              <a:t>IV Franja Verde / Productos que normalmente no ofrecen peligro</a:t>
            </a:r>
          </a:p>
          <a:p>
            <a:pPr>
              <a:defRPr/>
            </a:pPr>
            <a:endParaRPr lang="es-AR" sz="2000" dirty="0"/>
          </a:p>
        </p:txBody>
      </p:sp>
      <p:pic>
        <p:nvPicPr>
          <p:cNvPr id="20485" name="Picture 103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549275"/>
            <a:ext cx="2336800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Papel de los componentes</a:t>
            </a:r>
            <a:endParaRPr lang="es-AR" i="1" u="sng" smtClean="0"/>
          </a:p>
        </p:txBody>
      </p:sp>
      <p:sp>
        <p:nvSpPr>
          <p:cNvPr id="21508" name="5 Marcador de contenido"/>
          <p:cNvSpPr>
            <a:spLocks noGrp="1"/>
          </p:cNvSpPr>
          <p:nvPr>
            <p:ph idx="1"/>
          </p:nvPr>
        </p:nvSpPr>
        <p:spPr>
          <a:xfrm>
            <a:off x="457200" y="1566863"/>
            <a:ext cx="8229600" cy="4525962"/>
          </a:xfrm>
        </p:spPr>
        <p:txBody>
          <a:bodyPr/>
          <a:lstStyle/>
          <a:p>
            <a:pPr algn="ctr">
              <a:buFontTx/>
              <a:buNone/>
            </a:pPr>
            <a:r>
              <a:rPr lang="es-ES" sz="2000" b="1" i="1" smtClean="0">
                <a:latin typeface="Calibri" pitchFamily="34" charset="0"/>
              </a:rPr>
              <a:t>ATCC</a:t>
            </a:r>
          </a:p>
          <a:p>
            <a:r>
              <a:rPr lang="es-ES" sz="1600" b="1" i="1" smtClean="0">
                <a:latin typeface="Calibri" pitchFamily="34" charset="0"/>
              </a:rPr>
              <a:t>Es un derivado de la Cisteína.</a:t>
            </a:r>
          </a:p>
          <a:p>
            <a:r>
              <a:rPr lang="es-ES" sz="1600" b="1" i="1" smtClean="0">
                <a:latin typeface="Calibri" pitchFamily="34" charset="0"/>
              </a:rPr>
              <a:t>En el interior se transforma metabólicamente en ATC (Ácido Tiazolidín - 4 - Carboxílico) o Tiopropalina.</a:t>
            </a:r>
          </a:p>
          <a:p>
            <a:pPr lvl="1">
              <a:buClr>
                <a:schemeClr val="accent1"/>
              </a:buClr>
              <a:buFont typeface="Wingdings" pitchFamily="2" charset="2"/>
              <a:buChar char="è"/>
            </a:pPr>
            <a:r>
              <a:rPr lang="es-ES" sz="1600" smtClean="0">
                <a:latin typeface="Calibri" pitchFamily="34" charset="0"/>
              </a:rPr>
              <a:t>Modifica el metabolismo de la </a:t>
            </a:r>
            <a:r>
              <a:rPr lang="es-ES" sz="1800" b="1" smtClean="0">
                <a:latin typeface="Calibri" pitchFamily="34" charset="0"/>
              </a:rPr>
              <a:t>Prolina</a:t>
            </a:r>
            <a:r>
              <a:rPr lang="es-ES" sz="1600" smtClean="0">
                <a:latin typeface="Calibri" pitchFamily="34" charset="0"/>
              </a:rPr>
              <a:t> (aumento) / Precursor de proteínas</a:t>
            </a:r>
          </a:p>
          <a:p>
            <a:pPr lvl="1">
              <a:buClr>
                <a:schemeClr val="accent1"/>
              </a:buClr>
              <a:buFont typeface="Wingdings" pitchFamily="2" charset="2"/>
              <a:buChar char="è"/>
            </a:pPr>
            <a:r>
              <a:rPr lang="es-ES" sz="1600" smtClean="0">
                <a:latin typeface="Calibri" pitchFamily="34" charset="0"/>
              </a:rPr>
              <a:t>Liberación grupos tiólicos (-SH) de la Cisteina</a:t>
            </a:r>
            <a:endParaRPr lang="es-ES" sz="2000" b="1" i="1" smtClean="0">
              <a:latin typeface="Calibri" pitchFamily="34" charset="0"/>
            </a:endParaRPr>
          </a:p>
          <a:p>
            <a:pPr algn="ctr">
              <a:buFontTx/>
              <a:buNone/>
            </a:pPr>
            <a:r>
              <a:rPr lang="es-ES" sz="2000" b="1" i="1" smtClean="0">
                <a:latin typeface="Calibri" pitchFamily="34" charset="0"/>
              </a:rPr>
              <a:t>Prolina</a:t>
            </a:r>
          </a:p>
          <a:p>
            <a:r>
              <a:rPr lang="es-ES" sz="1600" b="1" i="1" smtClean="0">
                <a:latin typeface="Calibri" pitchFamily="34" charset="0"/>
              </a:rPr>
              <a:t>Defensa de estrés </a:t>
            </a:r>
          </a:p>
          <a:p>
            <a:r>
              <a:rPr lang="es-ES" sz="1600" b="1" i="1" smtClean="0">
                <a:latin typeface="Calibri" pitchFamily="34" charset="0"/>
              </a:rPr>
              <a:t>Regulador de la fertilidad del polen.</a:t>
            </a:r>
          </a:p>
          <a:p>
            <a:r>
              <a:rPr lang="es-ES" sz="1600" b="1" i="1" smtClean="0">
                <a:latin typeface="Calibri" pitchFamily="34" charset="0"/>
              </a:rPr>
              <a:t>Sustrato para la respiración.</a:t>
            </a:r>
          </a:p>
          <a:p>
            <a:r>
              <a:rPr lang="es-ES" sz="1600" b="1" i="1" smtClean="0">
                <a:latin typeface="Calibri" pitchFamily="34" charset="0"/>
              </a:rPr>
              <a:t>Interviene en el metabolismo de las paredes celulares </a:t>
            </a:r>
          </a:p>
          <a:p>
            <a:r>
              <a:rPr lang="es-ES" sz="1600" b="1" i="1" smtClean="0">
                <a:latin typeface="Calibri" pitchFamily="34" charset="0"/>
              </a:rPr>
              <a:t>Menor pérdida de agua (osmorregulación de la célula)</a:t>
            </a:r>
          </a:p>
          <a:p>
            <a:pPr>
              <a:lnSpc>
                <a:spcPct val="120000"/>
              </a:lnSpc>
            </a:pPr>
            <a:r>
              <a:rPr lang="es-ES" sz="1600" b="1" i="1" smtClean="0">
                <a:latin typeface="Calibri" pitchFamily="34" charset="0"/>
              </a:rPr>
              <a:t>Mantenimiento de la esfera de hidratación de los biopolímeros celulares.</a:t>
            </a:r>
          </a:p>
          <a:p>
            <a:pPr>
              <a:lnSpc>
                <a:spcPct val="120000"/>
              </a:lnSpc>
            </a:pPr>
            <a:r>
              <a:rPr lang="es-ES" sz="1600" b="1" i="1" smtClean="0">
                <a:latin typeface="Calibri" pitchFamily="34" charset="0"/>
              </a:rPr>
              <a:t>Protección enzimática frente a compuestos biológicamente tóxicos</a:t>
            </a:r>
          </a:p>
          <a:p>
            <a:pPr>
              <a:lnSpc>
                <a:spcPct val="120000"/>
              </a:lnSpc>
            </a:pPr>
            <a:r>
              <a:rPr lang="es-ES" sz="1600" b="1" i="1" smtClean="0">
                <a:latin typeface="Calibri" pitchFamily="34" charset="0"/>
              </a:rPr>
              <a:t>Reserva de N fácilmente asimilable</a:t>
            </a:r>
          </a:p>
          <a:p>
            <a:endParaRPr lang="es-ES" sz="1600" b="1" i="1" smtClean="0">
              <a:latin typeface="Calibri" pitchFamily="34" charset="0"/>
            </a:endParaRPr>
          </a:p>
          <a:p>
            <a:endParaRPr lang="es-ES" sz="2000" b="1" i="1" smtClean="0">
              <a:latin typeface="Calibri" pitchFamily="34" charset="0"/>
            </a:endParaRPr>
          </a:p>
          <a:p>
            <a:endParaRPr lang="es-AR" sz="20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Papel de los componentes</a:t>
            </a:r>
            <a:endParaRPr lang="es-AR" i="1" u="sng" smtClean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457200" y="1566863"/>
            <a:ext cx="8229600" cy="4525962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es-ES" sz="2000" b="1" i="1" dirty="0" smtClean="0">
                <a:latin typeface="Calibri" pitchFamily="34" charset="0"/>
              </a:rPr>
              <a:t>Cisteina</a:t>
            </a:r>
          </a:p>
          <a:p>
            <a:pPr>
              <a:defRPr/>
            </a:pPr>
            <a:r>
              <a:rPr lang="es-ES" sz="1600" b="1" i="1" dirty="0" smtClean="0">
                <a:latin typeface="Calibri" pitchFamily="34" charset="0"/>
              </a:rPr>
              <a:t>Regeneración en la actividad de las enzimas y transporte de aminoácidos.</a:t>
            </a:r>
          </a:p>
          <a:p>
            <a:pPr>
              <a:defRPr/>
            </a:pPr>
            <a:r>
              <a:rPr lang="es-ES" sz="1600" b="1" i="1" dirty="0" smtClean="0">
                <a:latin typeface="Calibri" pitchFamily="34" charset="0"/>
              </a:rPr>
              <a:t>Biosíntesis de la metionina y el glutatión reducido.</a:t>
            </a:r>
          </a:p>
          <a:p>
            <a:pPr>
              <a:defRPr/>
            </a:pPr>
            <a:r>
              <a:rPr lang="es-ES" sz="1600" b="1" i="1" dirty="0" smtClean="0">
                <a:latin typeface="Calibri" pitchFamily="34" charset="0"/>
              </a:rPr>
              <a:t>Síntesis de ARN y ADN.</a:t>
            </a:r>
          </a:p>
          <a:p>
            <a:pPr>
              <a:defRPr/>
            </a:pPr>
            <a:r>
              <a:rPr lang="es-ES" sz="1600" b="1" i="1" dirty="0" smtClean="0">
                <a:latin typeface="Calibri" pitchFamily="34" charset="0"/>
              </a:rPr>
              <a:t>Mitosis, morfogénesis y desarrollo.</a:t>
            </a:r>
          </a:p>
          <a:p>
            <a:pPr>
              <a:defRPr/>
            </a:pPr>
            <a:r>
              <a:rPr lang="es-ES" sz="1600" b="1" i="1" dirty="0" smtClean="0">
                <a:latin typeface="Calibri" pitchFamily="34" charset="0"/>
              </a:rPr>
              <a:t>Fotosíntesis, Respiración y Transpiración.</a:t>
            </a:r>
          </a:p>
          <a:p>
            <a:pPr>
              <a:defRPr/>
            </a:pPr>
            <a:endParaRPr lang="es-ES" sz="1600" b="1" i="1" dirty="0" smtClean="0">
              <a:latin typeface="Calibri" pitchFamily="34" charset="0"/>
            </a:endParaRPr>
          </a:p>
          <a:p>
            <a:pPr algn="ctr">
              <a:buFontTx/>
              <a:buNone/>
              <a:defRPr/>
            </a:pPr>
            <a:r>
              <a:rPr lang="es-ES" sz="2000" b="1" i="1" dirty="0" smtClean="0">
                <a:latin typeface="Calibri" pitchFamily="34" charset="0"/>
              </a:rPr>
              <a:t>Ac. Folico</a:t>
            </a:r>
            <a:endParaRPr lang="es-ES" sz="1400" b="1" i="1" dirty="0" smtClean="0">
              <a:latin typeface="Calibri" pitchFamily="34" charset="0"/>
            </a:endParaRPr>
          </a:p>
          <a:p>
            <a:pPr>
              <a:defRPr/>
            </a:pPr>
            <a:r>
              <a:rPr lang="es-ES" sz="1600" b="1" i="1" dirty="0" smtClean="0">
                <a:latin typeface="Calibri" pitchFamily="34" charset="0"/>
              </a:rPr>
              <a:t>Es una vitamina, que interviene en diversos procesos biológicos.</a:t>
            </a:r>
          </a:p>
          <a:p>
            <a:pPr>
              <a:defRPr/>
            </a:pPr>
            <a:r>
              <a:rPr lang="es-ES" sz="1600" b="1" i="1" dirty="0" smtClean="0">
                <a:latin typeface="Calibri" pitchFamily="34" charset="0"/>
              </a:rPr>
              <a:t>Imprescindible para el desarrollo vegetal y animal.</a:t>
            </a:r>
          </a:p>
          <a:p>
            <a:pPr>
              <a:defRPr/>
            </a:pPr>
            <a:r>
              <a:rPr lang="es-ES" sz="1600" b="1" i="1" dirty="0" smtClean="0">
                <a:latin typeface="Calibri" pitchFamily="34" charset="0"/>
              </a:rPr>
              <a:t>Contiene tres bloques estructurales.</a:t>
            </a:r>
          </a:p>
          <a:p>
            <a:pPr marL="342900" lvl="1" indent="-342900">
              <a:buFontTx/>
              <a:buChar char="•"/>
              <a:defRPr/>
            </a:pPr>
            <a:r>
              <a:rPr lang="es-ES" sz="1600" b="1" i="1" dirty="0" smtClean="0">
                <a:latin typeface="Calibri" pitchFamily="34" charset="0"/>
                <a:ea typeface="+mn-ea"/>
              </a:rPr>
              <a:t>Proterina sustituida.</a:t>
            </a:r>
          </a:p>
          <a:p>
            <a:pPr marL="342900" lvl="1" indent="-342900">
              <a:buFontTx/>
              <a:buChar char="•"/>
              <a:defRPr/>
            </a:pPr>
            <a:r>
              <a:rPr lang="es-ES" sz="1600" b="1" i="1" dirty="0" smtClean="0">
                <a:latin typeface="Calibri" pitchFamily="34" charset="0"/>
                <a:ea typeface="+mn-ea"/>
              </a:rPr>
              <a:t>Acido p-Aminobenzoico.</a:t>
            </a:r>
          </a:p>
          <a:p>
            <a:pPr marL="342900" lvl="1" indent="-342900">
              <a:buFontTx/>
              <a:buChar char="•"/>
              <a:defRPr/>
            </a:pPr>
            <a:r>
              <a:rPr lang="es-ES" sz="1600" b="1" i="1" dirty="0" smtClean="0">
                <a:latin typeface="Calibri" pitchFamily="34" charset="0"/>
                <a:ea typeface="+mn-ea"/>
              </a:rPr>
              <a:t>Acido Glutámico (precursor de la Prolina).</a:t>
            </a:r>
          </a:p>
          <a:p>
            <a:pPr>
              <a:defRPr/>
            </a:pPr>
            <a:r>
              <a:rPr lang="es-ES" sz="1600" b="1" i="1" dirty="0" smtClean="0">
                <a:latin typeface="Calibri" pitchFamily="34" charset="0"/>
              </a:rPr>
              <a:t>En situaciones de estrés, especialmente hídrico, se transforma en Prolina.</a:t>
            </a:r>
          </a:p>
          <a:p>
            <a:pPr algn="ctr">
              <a:buFontTx/>
              <a:buNone/>
              <a:defRPr/>
            </a:pPr>
            <a:endParaRPr lang="es-ES" sz="2000" b="1" i="1" dirty="0" smtClean="0">
              <a:latin typeface="Calibri" pitchFamily="34" charset="0"/>
            </a:endParaRPr>
          </a:p>
          <a:p>
            <a:pPr>
              <a:defRPr/>
            </a:pPr>
            <a:endParaRPr lang="es-AR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981200" y="3733800"/>
            <a:ext cx="838200" cy="457200"/>
          </a:xfrm>
          <a:prstGeom prst="rect">
            <a:avLst/>
          </a:prstGeom>
          <a:solidFill>
            <a:srgbClr val="FFFFFF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s-ES" b="1">
                <a:solidFill>
                  <a:schemeClr val="accent2"/>
                </a:solidFill>
                <a:latin typeface="Calibri" pitchFamily="34" charset="0"/>
              </a:rPr>
              <a:t>ATC</a:t>
            </a:r>
            <a:endParaRPr lang="es-E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52400" y="3733800"/>
            <a:ext cx="1143000" cy="457200"/>
          </a:xfrm>
          <a:prstGeom prst="rect">
            <a:avLst/>
          </a:prstGeom>
          <a:solidFill>
            <a:srgbClr val="FFFFFF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s-ES" b="1">
                <a:solidFill>
                  <a:schemeClr val="accent2"/>
                </a:solidFill>
                <a:latin typeface="Calibri" pitchFamily="34" charset="0"/>
              </a:rPr>
              <a:t>AATC</a:t>
            </a:r>
            <a:endParaRPr lang="es-E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-26988"/>
            <a:ext cx="7772400" cy="1143001"/>
          </a:xfrm>
        </p:spPr>
        <p:txBody>
          <a:bodyPr/>
          <a:lstStyle/>
          <a:p>
            <a:r>
              <a:rPr lang="es-ES" i="1" u="sng" smtClean="0"/>
              <a:t>Esquema del proceso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3810000" y="1997075"/>
            <a:ext cx="2209800" cy="646113"/>
          </a:xfrm>
          <a:prstGeom prst="rect">
            <a:avLst/>
          </a:prstGeom>
          <a:solidFill>
            <a:srgbClr val="FFFFFF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s-ES" b="1">
                <a:solidFill>
                  <a:srgbClr val="0000CC"/>
                </a:solidFill>
                <a:latin typeface="Calibri" pitchFamily="34" charset="0"/>
              </a:rPr>
              <a:t>Aumenta nivel Prolina</a:t>
            </a:r>
            <a:endParaRPr lang="es-ES" b="1">
              <a:latin typeface="Calibri" pitchFamily="34" charset="0"/>
            </a:endParaRP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3657600" y="5257800"/>
            <a:ext cx="2133600" cy="584200"/>
          </a:xfrm>
          <a:prstGeom prst="rect">
            <a:avLst/>
          </a:prstGeom>
          <a:solidFill>
            <a:srgbClr val="FFFFFF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s-ES" sz="1600" b="1">
                <a:solidFill>
                  <a:srgbClr val="0000CC"/>
                </a:solidFill>
                <a:latin typeface="Calibri" pitchFamily="34" charset="0"/>
              </a:rPr>
              <a:t>Aumenta nivel grupos -SH</a:t>
            </a:r>
            <a:endParaRPr lang="es-ES" sz="1600">
              <a:solidFill>
                <a:srgbClr val="0000CC"/>
              </a:solidFill>
              <a:latin typeface="Calibri" pitchFamily="34" charset="0"/>
            </a:endParaRPr>
          </a:p>
        </p:txBody>
      </p:sp>
      <p:sp>
        <p:nvSpPr>
          <p:cNvPr id="23559" name="Rectangle 10"/>
          <p:cNvSpPr>
            <a:spLocks noChangeArrowheads="1"/>
          </p:cNvSpPr>
          <p:nvPr/>
        </p:nvSpPr>
        <p:spPr bwMode="auto">
          <a:xfrm>
            <a:off x="1619250" y="1844675"/>
            <a:ext cx="304800" cy="4343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>
              <a:buFontTx/>
              <a:buChar char="•"/>
            </a:pPr>
            <a:endParaRPr lang="es-AR"/>
          </a:p>
        </p:txBody>
      </p:sp>
      <p:sp>
        <p:nvSpPr>
          <p:cNvPr id="28683" name="Line 11"/>
          <p:cNvSpPr>
            <a:spLocks noChangeShapeType="1"/>
          </p:cNvSpPr>
          <p:nvPr/>
        </p:nvSpPr>
        <p:spPr bwMode="auto">
          <a:xfrm flipV="1">
            <a:off x="2819400" y="2819400"/>
            <a:ext cx="1676400" cy="1295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84" name="Line 12"/>
          <p:cNvSpPr>
            <a:spLocks noChangeShapeType="1"/>
          </p:cNvSpPr>
          <p:nvPr/>
        </p:nvSpPr>
        <p:spPr bwMode="auto">
          <a:xfrm>
            <a:off x="2819400" y="4114800"/>
            <a:ext cx="160020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85" name="Line 13"/>
          <p:cNvSpPr>
            <a:spLocks noChangeShapeType="1"/>
          </p:cNvSpPr>
          <p:nvPr/>
        </p:nvSpPr>
        <p:spPr bwMode="auto">
          <a:xfrm>
            <a:off x="6019800" y="23622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86" name="Line 14"/>
          <p:cNvSpPr>
            <a:spLocks noChangeShapeType="1"/>
          </p:cNvSpPr>
          <p:nvPr/>
        </p:nvSpPr>
        <p:spPr bwMode="auto">
          <a:xfrm>
            <a:off x="5791200" y="57150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87" name="Text Box 15"/>
          <p:cNvSpPr txBox="1">
            <a:spLocks noChangeArrowheads="1"/>
          </p:cNvSpPr>
          <p:nvPr/>
        </p:nvSpPr>
        <p:spPr bwMode="auto">
          <a:xfrm>
            <a:off x="6553200" y="1981200"/>
            <a:ext cx="2438400" cy="822325"/>
          </a:xfrm>
          <a:prstGeom prst="rect">
            <a:avLst/>
          </a:prstGeom>
          <a:solidFill>
            <a:srgbClr val="FFFFFF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s-ES" b="1">
                <a:solidFill>
                  <a:srgbClr val="0000CC"/>
                </a:solidFill>
                <a:latin typeface="Calibri" pitchFamily="34" charset="0"/>
              </a:rPr>
              <a:t>Defensa planta eventuales estrés</a:t>
            </a:r>
            <a:endParaRPr lang="es-ES" b="1">
              <a:latin typeface="Calibri" pitchFamily="34" charset="0"/>
            </a:endParaRPr>
          </a:p>
        </p:txBody>
      </p:sp>
      <p:sp>
        <p:nvSpPr>
          <p:cNvPr id="28689" name="Line 17"/>
          <p:cNvSpPr>
            <a:spLocks noChangeShapeType="1"/>
          </p:cNvSpPr>
          <p:nvPr/>
        </p:nvSpPr>
        <p:spPr bwMode="auto">
          <a:xfrm>
            <a:off x="7620000" y="2819400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90" name="Line 18"/>
          <p:cNvSpPr>
            <a:spLocks noChangeShapeType="1"/>
          </p:cNvSpPr>
          <p:nvPr/>
        </p:nvSpPr>
        <p:spPr bwMode="auto">
          <a:xfrm>
            <a:off x="7620000" y="4495800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91" name="Text Box 19"/>
          <p:cNvSpPr txBox="1">
            <a:spLocks noChangeArrowheads="1"/>
          </p:cNvSpPr>
          <p:nvPr/>
        </p:nvSpPr>
        <p:spPr bwMode="auto">
          <a:xfrm>
            <a:off x="6400800" y="3521075"/>
            <a:ext cx="2438400" cy="915988"/>
          </a:xfrm>
          <a:prstGeom prst="rect">
            <a:avLst/>
          </a:prstGeom>
          <a:solidFill>
            <a:srgbClr val="FF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s-ES" b="1">
                <a:solidFill>
                  <a:srgbClr val="FFFFFF"/>
                </a:solidFill>
                <a:latin typeface="Calibri" pitchFamily="34" charset="0"/>
              </a:rPr>
              <a:t>Mayores rendimientos y/o calidad  de la producción</a:t>
            </a:r>
            <a:endParaRPr lang="es-ES" b="1">
              <a:latin typeface="Calibri" pitchFamily="34" charset="0"/>
            </a:endParaRPr>
          </a:p>
        </p:txBody>
      </p:sp>
      <p:sp>
        <p:nvSpPr>
          <p:cNvPr id="23568" name="Oval 21"/>
          <p:cNvSpPr>
            <a:spLocks noChangeArrowheads="1"/>
          </p:cNvSpPr>
          <p:nvPr/>
        </p:nvSpPr>
        <p:spPr bwMode="auto">
          <a:xfrm>
            <a:off x="304800" y="5410200"/>
            <a:ext cx="990600" cy="762000"/>
          </a:xfrm>
          <a:prstGeom prst="ellipse">
            <a:avLst/>
          </a:prstGeom>
          <a:solidFill>
            <a:srgbClr val="336600"/>
          </a:solidFill>
          <a:ln w="12700">
            <a:solidFill>
              <a:srgbClr val="3366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>
              <a:buFontTx/>
              <a:buChar char="•"/>
            </a:pPr>
            <a:endParaRPr lang="es-ES_tradnl">
              <a:solidFill>
                <a:srgbClr val="336600"/>
              </a:solidFill>
            </a:endParaRPr>
          </a:p>
        </p:txBody>
      </p:sp>
      <p:sp>
        <p:nvSpPr>
          <p:cNvPr id="23569" name="Text Box 22"/>
          <p:cNvSpPr txBox="1">
            <a:spLocks noChangeArrowheads="1"/>
          </p:cNvSpPr>
          <p:nvPr/>
        </p:nvSpPr>
        <p:spPr bwMode="auto">
          <a:xfrm>
            <a:off x="381000" y="5562600"/>
            <a:ext cx="914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s-ES">
                <a:solidFill>
                  <a:srgbClr val="FFFFFF"/>
                </a:solidFill>
                <a:latin typeface="Calibri" pitchFamily="34" charset="0"/>
              </a:rPr>
              <a:t>Fuera</a:t>
            </a:r>
            <a:endParaRPr lang="es-ES">
              <a:latin typeface="Calibri" pitchFamily="34" charset="0"/>
            </a:endParaRPr>
          </a:p>
        </p:txBody>
      </p:sp>
      <p:sp>
        <p:nvSpPr>
          <p:cNvPr id="23570" name="Oval 24"/>
          <p:cNvSpPr>
            <a:spLocks noChangeArrowheads="1"/>
          </p:cNvSpPr>
          <p:nvPr/>
        </p:nvSpPr>
        <p:spPr bwMode="auto">
          <a:xfrm>
            <a:off x="2133600" y="5410200"/>
            <a:ext cx="990600" cy="762000"/>
          </a:xfrm>
          <a:prstGeom prst="ellipse">
            <a:avLst/>
          </a:prstGeom>
          <a:solidFill>
            <a:srgbClr val="336600"/>
          </a:solidFill>
          <a:ln w="12700">
            <a:solidFill>
              <a:srgbClr val="3366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>
              <a:buFontTx/>
              <a:buChar char="•"/>
            </a:pPr>
            <a:endParaRPr lang="es-ES_tradnl">
              <a:solidFill>
                <a:srgbClr val="336600"/>
              </a:solidFill>
            </a:endParaRPr>
          </a:p>
        </p:txBody>
      </p:sp>
      <p:sp>
        <p:nvSpPr>
          <p:cNvPr id="23571" name="Text Box 23"/>
          <p:cNvSpPr txBox="1">
            <a:spLocks noChangeArrowheads="1"/>
          </p:cNvSpPr>
          <p:nvPr/>
        </p:nvSpPr>
        <p:spPr bwMode="auto">
          <a:xfrm>
            <a:off x="2133600" y="5562600"/>
            <a:ext cx="1066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s-ES">
                <a:solidFill>
                  <a:srgbClr val="FFFFFF"/>
                </a:solidFill>
                <a:latin typeface="Calibri" pitchFamily="34" charset="0"/>
              </a:rPr>
              <a:t>Dentro</a:t>
            </a:r>
            <a:endParaRPr lang="es-ES">
              <a:latin typeface="Calibri" pitchFamily="34" charset="0"/>
            </a:endParaRPr>
          </a:p>
        </p:txBody>
      </p:sp>
      <p:sp>
        <p:nvSpPr>
          <p:cNvPr id="23572" name="Text Box 25"/>
          <p:cNvSpPr txBox="1">
            <a:spLocks noChangeArrowheads="1"/>
          </p:cNvSpPr>
          <p:nvPr/>
        </p:nvSpPr>
        <p:spPr bwMode="auto">
          <a:xfrm>
            <a:off x="0" y="2133600"/>
            <a:ext cx="1371600" cy="457200"/>
          </a:xfrm>
          <a:prstGeom prst="rect">
            <a:avLst/>
          </a:prstGeom>
          <a:solidFill>
            <a:srgbClr val="FFFFFF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s-ES" b="1">
                <a:solidFill>
                  <a:schemeClr val="accent2"/>
                </a:solidFill>
                <a:latin typeface="Calibri" pitchFamily="34" charset="0"/>
              </a:rPr>
              <a:t>A. Fólico</a:t>
            </a:r>
            <a:endParaRPr lang="es-E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8698" name="Text Box 26"/>
          <p:cNvSpPr txBox="1">
            <a:spLocks noChangeArrowheads="1"/>
          </p:cNvSpPr>
          <p:nvPr/>
        </p:nvSpPr>
        <p:spPr bwMode="auto">
          <a:xfrm>
            <a:off x="1981200" y="2133600"/>
            <a:ext cx="1371600" cy="457200"/>
          </a:xfrm>
          <a:prstGeom prst="rect">
            <a:avLst/>
          </a:prstGeom>
          <a:solidFill>
            <a:srgbClr val="FFFFFF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s-ES" b="1">
                <a:solidFill>
                  <a:schemeClr val="accent2"/>
                </a:solidFill>
                <a:latin typeface="Calibri" pitchFamily="34" charset="0"/>
              </a:rPr>
              <a:t>A. Fólico</a:t>
            </a:r>
            <a:endParaRPr lang="es-E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8699" name="Line 27"/>
          <p:cNvSpPr>
            <a:spLocks noChangeShapeType="1"/>
          </p:cNvSpPr>
          <p:nvPr/>
        </p:nvSpPr>
        <p:spPr bwMode="auto">
          <a:xfrm>
            <a:off x="3276600" y="23622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700" name="Line 28"/>
          <p:cNvSpPr>
            <a:spLocks noChangeShapeType="1"/>
          </p:cNvSpPr>
          <p:nvPr/>
        </p:nvSpPr>
        <p:spPr bwMode="auto">
          <a:xfrm>
            <a:off x="1371600" y="2362200"/>
            <a:ext cx="609600" cy="0"/>
          </a:xfrm>
          <a:prstGeom prst="line">
            <a:avLst/>
          </a:prstGeom>
          <a:noFill/>
          <a:ln w="28575" cap="rnd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701" name="Line 29"/>
          <p:cNvSpPr>
            <a:spLocks noChangeShapeType="1"/>
          </p:cNvSpPr>
          <p:nvPr/>
        </p:nvSpPr>
        <p:spPr bwMode="auto">
          <a:xfrm>
            <a:off x="1295400" y="3962400"/>
            <a:ext cx="609600" cy="0"/>
          </a:xfrm>
          <a:prstGeom prst="line">
            <a:avLst/>
          </a:prstGeom>
          <a:noFill/>
          <a:ln w="28575" cap="rnd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6400800" y="5105400"/>
            <a:ext cx="2743200" cy="862013"/>
          </a:xfrm>
          <a:prstGeom prst="rect">
            <a:avLst/>
          </a:prstGeom>
          <a:solidFill>
            <a:srgbClr val="FFFFFF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s-ES" b="1">
                <a:solidFill>
                  <a:srgbClr val="0000CC"/>
                </a:solidFill>
                <a:latin typeface="Calibri" pitchFamily="34" charset="0"/>
              </a:rPr>
              <a:t>Activación de los procesos ligados a la </a:t>
            </a:r>
            <a:r>
              <a:rPr lang="es-ES" sz="1400" b="1">
                <a:solidFill>
                  <a:srgbClr val="0000CC"/>
                </a:solidFill>
                <a:latin typeface="Calibri" pitchFamily="34" charset="0"/>
              </a:rPr>
              <a:t>productividad</a:t>
            </a:r>
            <a:endParaRPr lang="es-ES" sz="1400" b="1">
              <a:latin typeface="Calibri" pitchFamily="34" charset="0"/>
            </a:endParaRPr>
          </a:p>
        </p:txBody>
      </p:sp>
      <p:sp>
        <p:nvSpPr>
          <p:cNvPr id="28703" name="Text Box 31"/>
          <p:cNvSpPr txBox="1">
            <a:spLocks noChangeArrowheads="1"/>
          </p:cNvSpPr>
          <p:nvPr/>
        </p:nvSpPr>
        <p:spPr bwMode="auto">
          <a:xfrm>
            <a:off x="468313" y="1052513"/>
            <a:ext cx="2528887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•"/>
              <a:defRPr/>
            </a:pPr>
            <a:r>
              <a:rPr lang="es-AR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Membrana celular</a:t>
            </a:r>
            <a:endParaRPr lang="es-ES" b="1" i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3579" name="AutoShape 32"/>
          <p:cNvSpPr>
            <a:spLocks noChangeArrowheads="1"/>
          </p:cNvSpPr>
          <p:nvPr/>
        </p:nvSpPr>
        <p:spPr bwMode="auto">
          <a:xfrm>
            <a:off x="1620838" y="1484313"/>
            <a:ext cx="71437" cy="360362"/>
          </a:xfrm>
          <a:prstGeom prst="downArrow">
            <a:avLst>
              <a:gd name="adj1" fmla="val 50000"/>
              <a:gd name="adj2" fmla="val 126112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>
              <a:buFontTx/>
              <a:buChar char="•"/>
            </a:pPr>
            <a:endParaRPr lang="es-AR"/>
          </a:p>
        </p:txBody>
      </p:sp>
      <p:pic>
        <p:nvPicPr>
          <p:cNvPr id="2358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 autoUpdateAnimBg="0"/>
      <p:bldP spid="28680" grpId="0" animBg="1" autoUpdateAnimBg="0"/>
      <p:bldP spid="28681" grpId="0" animBg="1" autoUpdateAnimBg="0"/>
      <p:bldP spid="28683" grpId="0" animBg="1"/>
      <p:bldP spid="28684" grpId="0" animBg="1"/>
      <p:bldP spid="28685" grpId="0" animBg="1"/>
      <p:bldP spid="28686" grpId="0" animBg="1"/>
      <p:bldP spid="28687" grpId="0" animBg="1" autoUpdateAnimBg="0"/>
      <p:bldP spid="28689" grpId="0" animBg="1"/>
      <p:bldP spid="28690" grpId="0" animBg="1"/>
      <p:bldP spid="28691" grpId="0" animBg="1" autoUpdateAnimBg="0"/>
      <p:bldP spid="28698" grpId="0" animBg="1" autoUpdateAnimBg="0"/>
      <p:bldP spid="28699" grpId="0" animBg="1"/>
      <p:bldP spid="28700" grpId="0" animBg="1"/>
      <p:bldP spid="28701" grpId="0" animBg="1"/>
      <p:bldP spid="28688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3 Imagen" descr="presentacion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43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10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8100" y="2924175"/>
            <a:ext cx="4154488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3 CuadroTexto"/>
          <p:cNvSpPr txBox="1">
            <a:spLocks noChangeArrowheads="1"/>
          </p:cNvSpPr>
          <p:nvPr/>
        </p:nvSpPr>
        <p:spPr bwMode="auto">
          <a:xfrm>
            <a:off x="900113" y="692150"/>
            <a:ext cx="7632700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Char char="•"/>
            </a:pPr>
            <a:r>
              <a:rPr lang="es-MX" sz="2800" b="1">
                <a:solidFill>
                  <a:schemeClr val="bg1"/>
                </a:solidFill>
              </a:rPr>
              <a:t>RESULTADOS DE ENSAYOS Y RECOMENDACIONES DE USO EN LOS PRINCIPALES CULTIVOS</a:t>
            </a:r>
            <a:r>
              <a:rPr lang="es-MX" sz="2800" b="1"/>
              <a:t>.</a:t>
            </a:r>
            <a:endParaRPr lang="es-AR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i="1" u="sng" smtClean="0"/>
              <a:t>Resultados – Soja</a:t>
            </a:r>
            <a:br>
              <a:rPr lang="es-MX" i="1" u="sng" smtClean="0"/>
            </a:br>
            <a:r>
              <a:rPr lang="es-MX" sz="2400" i="1" u="sng" smtClean="0"/>
              <a:t>Campaña 2009/10/11 – Promedio de 12 ensayos (dif /sin tratar).</a:t>
            </a:r>
            <a:endParaRPr lang="es-AR" sz="2400" i="1" u="sng" smtClean="0"/>
          </a:p>
        </p:txBody>
      </p:sp>
      <p:graphicFrame>
        <p:nvGraphicFramePr>
          <p:cNvPr id="2052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576263" y="1844675"/>
          <a:ext cx="7991475" cy="407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Gráfico" r:id="rId5" imgW="7991284" imgH="4076652" progId="MSGraph.Chart.8">
                  <p:embed followColorScheme="full"/>
                </p:oleObj>
              </mc:Choice>
              <mc:Fallback>
                <p:oleObj name="Gráfico" r:id="rId5" imgW="7991284" imgH="4076652" progId="MSGraph.Chart.8">
                  <p:embed followColorScheme="full"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263" y="1844675"/>
                        <a:ext cx="7991475" cy="407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6" name="Text Box 3"/>
          <p:cNvSpPr txBox="1">
            <a:spLocks noChangeArrowheads="1"/>
          </p:cNvSpPr>
          <p:nvPr/>
        </p:nvSpPr>
        <p:spPr bwMode="auto">
          <a:xfrm>
            <a:off x="323850" y="1962150"/>
            <a:ext cx="935038" cy="3079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 b="1" i="1">
                <a:latin typeface="Tahoma" pitchFamily="34" charset="0"/>
              </a:rPr>
              <a:t> k/Ha</a:t>
            </a:r>
            <a:endParaRPr lang="es-ES" sz="1400" b="1" i="1">
              <a:latin typeface="Tahoma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780308" y="1996381"/>
            <a:ext cx="3024336" cy="584775"/>
          </a:xfrm>
          <a:prstGeom prst="rect">
            <a:avLst/>
          </a:prstGeom>
          <a:solidFill>
            <a:srgbClr val="B4E7EA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 algn="ctr">
              <a:buFontTx/>
              <a:buChar char="•"/>
              <a:defRPr/>
            </a:pPr>
            <a:r>
              <a:rPr lang="es-MX" sz="3200" b="1" dirty="0">
                <a:ln>
                  <a:solidFill>
                    <a:sysClr val="windowText" lastClr="000000"/>
                  </a:solidFill>
                </a:ln>
              </a:rPr>
              <a:t>285 kilos</a:t>
            </a:r>
            <a:endParaRPr lang="es-AR" sz="3200" b="1" dirty="0">
              <a:ln>
                <a:solidFill>
                  <a:sysClr val="windowText" lastClr="000000"/>
                </a:solidFill>
              </a:ln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9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smtClean="0"/>
          </a:p>
          <a:p>
            <a:r>
              <a:rPr lang="es-MX" sz="2000" b="1" i="1" u="sng" smtClean="0">
                <a:latin typeface="Calibri" pitchFamily="34" charset="0"/>
              </a:rPr>
              <a:t>Aplicación única:</a:t>
            </a:r>
            <a:r>
              <a:rPr lang="es-MX" sz="2000" b="1" i="1" smtClean="0">
                <a:latin typeface="Calibri" pitchFamily="34" charset="0"/>
              </a:rPr>
              <a:t> 750 cc/ha en condiciones de estrés del cultivo.</a:t>
            </a:r>
          </a:p>
          <a:p>
            <a:endParaRPr lang="es-MX" sz="2000" b="1" i="1" smtClean="0">
              <a:latin typeface="Calibri" pitchFamily="34" charset="0"/>
            </a:endParaRPr>
          </a:p>
          <a:p>
            <a:r>
              <a:rPr lang="es-MX" sz="2000" b="1" i="1" u="sng" smtClean="0">
                <a:latin typeface="Calibri" pitchFamily="34" charset="0"/>
              </a:rPr>
              <a:t>Aplicaciones secuenciales: </a:t>
            </a:r>
            <a:r>
              <a:rPr lang="es-MX" sz="2000" b="1" i="1" smtClean="0">
                <a:latin typeface="Calibri" pitchFamily="34" charset="0"/>
              </a:rPr>
              <a:t>250 o 350 cc/ha si es en 2 o 3 aplicaciones (aprovechar la aplicación de herbicidas, fungicidas o/e insecticidas- ya que estos grupos de productos, por su modo de acción generan estrés a las plantas).</a:t>
            </a:r>
            <a:endParaRPr lang="es-AR" sz="2000" b="1" i="1" smtClean="0">
              <a:latin typeface="Calibri" pitchFamily="34" charset="0"/>
            </a:endParaRPr>
          </a:p>
        </p:txBody>
      </p:sp>
      <p:sp>
        <p:nvSpPr>
          <p:cNvPr id="27652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Recomendación de uso en Soja</a:t>
            </a:r>
            <a:endParaRPr lang="es-AR" i="1" u="sng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Resultados - Alfalfa/Lotus </a:t>
            </a:r>
            <a:endParaRPr lang="es-AR" i="1" u="sng" smtClean="0"/>
          </a:p>
        </p:txBody>
      </p:sp>
      <p:pic>
        <p:nvPicPr>
          <p:cNvPr id="2867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>
          <a:xfrm>
            <a:off x="612775" y="1698625"/>
            <a:ext cx="7918450" cy="4408488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0" y="1401763"/>
            <a:ext cx="9144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endParaRPr lang="es-ES" sz="2800">
              <a:latin typeface="Calibri" pitchFamily="34" charset="0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es-ES" sz="2000" b="1" i="1" u="sng">
                <a:latin typeface="Calibri" pitchFamily="34" charset="0"/>
              </a:rPr>
              <a:t>Aplicaciones secuenciales: </a:t>
            </a:r>
            <a:r>
              <a:rPr lang="es-ES" sz="2000" b="1" i="1">
                <a:latin typeface="Calibri" pitchFamily="34" charset="0"/>
              </a:rPr>
              <a:t>tres aplicaciones, de 400 cc/ha en estado vegetativo medio y dos aplicaciones secuenciales, de 400 cc/ha cada 15 o 20 días . </a:t>
            </a:r>
          </a:p>
          <a:p>
            <a:pPr marL="800100" lvl="1" indent="-342900" eaLnBrk="0" hangingPunct="0">
              <a:lnSpc>
                <a:spcPct val="120000"/>
              </a:lnSpc>
              <a:spcBef>
                <a:spcPct val="20000"/>
              </a:spcBef>
            </a:pPr>
            <a:endParaRPr lang="es-ES" sz="1000" b="1" i="1">
              <a:latin typeface="Calibri" pitchFamily="34" charset="0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endParaRPr lang="es-ES" sz="2000" b="1" i="1">
              <a:latin typeface="Calibri" pitchFamily="34" charset="0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es-ES" sz="2000" b="1" i="1">
                <a:latin typeface="Calibri" pitchFamily="34" charset="0"/>
              </a:rPr>
              <a:t>Beneficios:</a:t>
            </a:r>
          </a:p>
          <a:p>
            <a:pPr marL="800100" lvl="1" indent="-342900">
              <a:lnSpc>
                <a:spcPct val="120000"/>
              </a:lnSpc>
              <a:buFont typeface="Wingdings" pitchFamily="2" charset="2"/>
              <a:buChar char="Ø"/>
            </a:pPr>
            <a:r>
              <a:rPr lang="es-ES" sz="1600">
                <a:latin typeface="Calibri" pitchFamily="34" charset="0"/>
              </a:rPr>
              <a:t>Mejor defensa antes condiciones de stress</a:t>
            </a:r>
          </a:p>
          <a:p>
            <a:pPr marL="800100" lvl="1" indent="-342900">
              <a:lnSpc>
                <a:spcPct val="120000"/>
              </a:lnSpc>
              <a:buFont typeface="Wingdings" pitchFamily="2" charset="2"/>
              <a:buChar char="Ø"/>
            </a:pPr>
            <a:r>
              <a:rPr lang="es-AR" sz="1600">
                <a:latin typeface="Calibri" pitchFamily="34" charset="0"/>
              </a:rPr>
              <a:t>Mayor producción de semilla</a:t>
            </a:r>
          </a:p>
          <a:p>
            <a:pPr marL="800100" lvl="1" indent="-342900">
              <a:lnSpc>
                <a:spcPct val="120000"/>
              </a:lnSpc>
              <a:buFont typeface="Wingdings" pitchFamily="2" charset="2"/>
              <a:buChar char="Ø"/>
            </a:pPr>
            <a:r>
              <a:rPr lang="es-AR" sz="1600">
                <a:latin typeface="Calibri" pitchFamily="34" charset="0"/>
              </a:rPr>
              <a:t>Mayor producción de materia seca</a:t>
            </a:r>
            <a:endParaRPr lang="es-ES" sz="1600">
              <a:latin typeface="Calibri" pitchFamily="34" charset="0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endParaRPr lang="es-ES" sz="1000" b="1" i="1">
              <a:latin typeface="Calibri" pitchFamily="34" charset="0"/>
            </a:endParaRPr>
          </a:p>
          <a:p>
            <a:pPr marL="800100" lvl="1" indent="-342900" eaLnBrk="0" hangingPunct="0">
              <a:spcBef>
                <a:spcPct val="20000"/>
              </a:spcBef>
              <a:buFontTx/>
              <a:buChar char="–"/>
            </a:pPr>
            <a:endParaRPr lang="es-ES" sz="1000" b="1" i="1">
              <a:latin typeface="Calibri" pitchFamily="34" charset="0"/>
            </a:endParaRPr>
          </a:p>
          <a:p>
            <a:pPr marL="800100" lvl="1" indent="-342900" eaLnBrk="0" hangingPunct="0">
              <a:spcBef>
                <a:spcPct val="20000"/>
              </a:spcBef>
            </a:pPr>
            <a:endParaRPr lang="es-ES" sz="1000" b="1" i="1">
              <a:latin typeface="Calibri" pitchFamily="34" charset="0"/>
            </a:endParaRPr>
          </a:p>
        </p:txBody>
      </p:sp>
      <p:sp>
        <p:nvSpPr>
          <p:cNvPr id="30724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Recomendación de uso en alfalfa</a:t>
            </a:r>
            <a:endParaRPr lang="es-AR" i="1" u="sng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9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smtClean="0"/>
          </a:p>
          <a:p>
            <a:endParaRPr lang="es-MX" sz="2000" b="1" i="1" smtClean="0">
              <a:latin typeface="Calibri" pitchFamily="34" charset="0"/>
            </a:endParaRPr>
          </a:p>
          <a:p>
            <a:r>
              <a:rPr lang="es-MX" sz="2000" b="1" i="1" u="sng" smtClean="0">
                <a:latin typeface="Calibri" pitchFamily="34" charset="0"/>
              </a:rPr>
              <a:t>Aplicación única:</a:t>
            </a:r>
            <a:r>
              <a:rPr lang="es-MX" sz="2000" b="1" i="1" smtClean="0">
                <a:latin typeface="Calibri" pitchFamily="34" charset="0"/>
              </a:rPr>
              <a:t> 700 cc/ha en condiciones de estrés del cultivo o en la aplicación del fungicida.</a:t>
            </a:r>
          </a:p>
          <a:p>
            <a:endParaRPr lang="es-MX" sz="2000" b="1" i="1" smtClean="0">
              <a:latin typeface="Calibri" pitchFamily="34" charset="0"/>
            </a:endParaRPr>
          </a:p>
          <a:p>
            <a:r>
              <a:rPr lang="es-MX" sz="2000" b="1" i="1" u="sng" smtClean="0">
                <a:latin typeface="Calibri" pitchFamily="34" charset="0"/>
              </a:rPr>
              <a:t>Aplicaciones secuenciales:  </a:t>
            </a:r>
            <a:r>
              <a:rPr lang="es-MX" sz="2000" b="1" i="1" smtClean="0">
                <a:latin typeface="Calibri" pitchFamily="34" charset="0"/>
              </a:rPr>
              <a:t>350 cc/ha en 2 aplicaciones secuenciales, al finalizar encañazón y en Z39.</a:t>
            </a:r>
            <a:endParaRPr lang="es-AR" sz="2000" b="1" i="1" smtClean="0">
              <a:latin typeface="Calibri" pitchFamily="34" charset="0"/>
            </a:endParaRPr>
          </a:p>
        </p:txBody>
      </p:sp>
      <p:sp>
        <p:nvSpPr>
          <p:cNvPr id="32772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Recomendación de uso en Trigo y Cebada</a:t>
            </a:r>
            <a:endParaRPr lang="es-AR" i="1" u="sng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9 Marcador de contenido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525963"/>
          </a:xfrm>
        </p:spPr>
        <p:txBody>
          <a:bodyPr/>
          <a:lstStyle/>
          <a:p>
            <a:r>
              <a:rPr lang="es-MX" sz="2000" b="1" i="1" u="sng" smtClean="0">
                <a:latin typeface="Calibri" pitchFamily="34" charset="0"/>
              </a:rPr>
              <a:t>Aplicación única: </a:t>
            </a:r>
            <a:r>
              <a:rPr lang="es-MX" sz="2000" b="1" i="1" smtClean="0">
                <a:latin typeface="Calibri" pitchFamily="34" charset="0"/>
              </a:rPr>
              <a:t>700 cc/ha en condiciones de estrés del cultivo o en la aplicación del fungicida /V8.</a:t>
            </a:r>
          </a:p>
          <a:p>
            <a:endParaRPr lang="es-MX" sz="2000" b="1" i="1" smtClean="0">
              <a:latin typeface="Calibri" pitchFamily="34" charset="0"/>
            </a:endParaRPr>
          </a:p>
          <a:p>
            <a:r>
              <a:rPr lang="es-MX" sz="2000" b="1" i="1" u="sng" smtClean="0">
                <a:latin typeface="Calibri" pitchFamily="34" charset="0"/>
              </a:rPr>
              <a:t>Aplicaciones secuenciales:</a:t>
            </a:r>
            <a:r>
              <a:rPr lang="es-MX" sz="2000" b="1" i="1" smtClean="0">
                <a:latin typeface="Calibri" pitchFamily="34" charset="0"/>
              </a:rPr>
              <a:t>  350 cc/ha en 2 aplicaciones secuenciales: V8 y 15 a 20 días después.</a:t>
            </a:r>
            <a:endParaRPr lang="es-AR" sz="2000" b="1" i="1" smtClean="0">
              <a:latin typeface="Calibri" pitchFamily="34" charset="0"/>
            </a:endParaRPr>
          </a:p>
        </p:txBody>
      </p:sp>
      <p:sp>
        <p:nvSpPr>
          <p:cNvPr id="33796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Recomendación de uso en Maíz</a:t>
            </a:r>
            <a:endParaRPr lang="es-AR" i="1" u="sng" smtClean="0"/>
          </a:p>
        </p:txBody>
      </p:sp>
      <p:sp>
        <p:nvSpPr>
          <p:cNvPr id="6" name="7 Título"/>
          <p:cNvSpPr txBox="1">
            <a:spLocks/>
          </p:cNvSpPr>
          <p:nvPr/>
        </p:nvSpPr>
        <p:spPr bwMode="auto">
          <a:xfrm>
            <a:off x="684213" y="31416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s-MX" sz="4400" i="1" u="sng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Recomendación de uso en Girasol</a:t>
            </a:r>
            <a:endParaRPr lang="es-AR" sz="4400" i="1" u="sng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9 Marcador de contenido"/>
          <p:cNvSpPr txBox="1">
            <a:spLocks/>
          </p:cNvSpPr>
          <p:nvPr/>
        </p:nvSpPr>
        <p:spPr bwMode="auto">
          <a:xfrm>
            <a:off x="457200" y="4437063"/>
            <a:ext cx="8229600" cy="204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es-MX" sz="2000" b="1" i="1" u="sng" kern="0" dirty="0">
                <a:latin typeface="Calibri" pitchFamily="34" charset="0"/>
                <a:cs typeface="+mn-cs"/>
              </a:rPr>
              <a:t>Aplicación única:</a:t>
            </a:r>
            <a:r>
              <a:rPr lang="es-MX" sz="2000" b="1" i="1" kern="0" dirty="0">
                <a:latin typeface="Calibri" pitchFamily="34" charset="0"/>
                <a:cs typeface="+mn-cs"/>
              </a:rPr>
              <a:t> 700 cc/ha en condiciones de estrés del cultivo o R1.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s-MX" sz="2000" b="1" i="1" kern="0" dirty="0">
              <a:latin typeface="Calibri" pitchFamily="34" charset="0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es-MX" sz="2000" b="1" i="1" u="sng" kern="0" dirty="0">
                <a:latin typeface="Calibri" pitchFamily="34" charset="0"/>
                <a:cs typeface="+mn-cs"/>
              </a:rPr>
              <a:t>Aplicaciones secuenciales:</a:t>
            </a:r>
            <a:r>
              <a:rPr lang="es-MX" sz="2000" b="1" i="1" kern="0" dirty="0">
                <a:latin typeface="Calibri" pitchFamily="34" charset="0"/>
                <a:cs typeface="+mn-cs"/>
              </a:rPr>
              <a:t>  350 cc/ha en 2 aplicaciones secuenciales: V7 y R1 con la aplicación del fungicida.</a:t>
            </a:r>
            <a:endParaRPr lang="es-AR" sz="2000" b="1" i="1" kern="0" dirty="0"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9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sz="2000" b="1" i="1" smtClean="0">
              <a:latin typeface="Calibri" pitchFamily="34" charset="0"/>
            </a:endParaRPr>
          </a:p>
          <a:p>
            <a:r>
              <a:rPr lang="es-MX" sz="2000" b="1" i="1" u="sng" smtClean="0">
                <a:latin typeface="Calibri" pitchFamily="34" charset="0"/>
              </a:rPr>
              <a:t>Aplicaciones secuenciales:  </a:t>
            </a:r>
            <a:r>
              <a:rPr lang="es-MX" sz="2000" b="1" i="1" smtClean="0">
                <a:latin typeface="Calibri" pitchFamily="34" charset="0"/>
              </a:rPr>
              <a:t>200 cc/ha en V4 / V5,  300 cc/ha. 15 días después de la primera y una ultima de 500 cc/ha. a los 20 días de la segunda.</a:t>
            </a:r>
          </a:p>
          <a:p>
            <a:endParaRPr lang="es-MX" sz="2000" b="1" i="1" smtClean="0">
              <a:latin typeface="Calibri" pitchFamily="34" charset="0"/>
            </a:endParaRPr>
          </a:p>
          <a:p>
            <a:pPr>
              <a:lnSpc>
                <a:spcPct val="120000"/>
              </a:lnSpc>
            </a:pPr>
            <a:r>
              <a:rPr lang="es-ES" sz="2000" b="1" i="1" smtClean="0">
                <a:latin typeface="Calibri" pitchFamily="34" charset="0"/>
              </a:rPr>
              <a:t>Beneficios: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Ø"/>
            </a:pPr>
            <a:r>
              <a:rPr lang="es-ES" sz="1600" smtClean="0">
                <a:latin typeface="Calibri" pitchFamily="34" charset="0"/>
              </a:rPr>
              <a:t>Mejor defensa antes condiciones de stress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Ø"/>
            </a:pPr>
            <a:r>
              <a:rPr lang="es-ES" sz="1600" smtClean="0">
                <a:latin typeface="Calibri" pitchFamily="34" charset="0"/>
              </a:rPr>
              <a:t>Mayor número de flores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Ø"/>
            </a:pPr>
            <a:r>
              <a:rPr lang="es-ES" sz="1600" smtClean="0">
                <a:latin typeface="Calibri" pitchFamily="34" charset="0"/>
              </a:rPr>
              <a:t>Mayor número de cápsulas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Ø"/>
            </a:pPr>
            <a:r>
              <a:rPr lang="es-ES" sz="1600" smtClean="0">
                <a:latin typeface="Calibri" pitchFamily="34" charset="0"/>
              </a:rPr>
              <a:t>Apertura más uniforme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Ø"/>
            </a:pPr>
            <a:r>
              <a:rPr lang="es-ES" sz="1600" smtClean="0">
                <a:latin typeface="Calibri" pitchFamily="34" charset="0"/>
              </a:rPr>
              <a:t> Mayor cantidad y calidad de fibra</a:t>
            </a:r>
            <a:r>
              <a:rPr lang="es-MX" sz="1600" smtClean="0">
                <a:latin typeface="Calibri" pitchFamily="34" charset="0"/>
              </a:rPr>
              <a:t> </a:t>
            </a:r>
            <a:endParaRPr lang="es-AR" sz="1600" smtClean="0">
              <a:latin typeface="Calibri" pitchFamily="34" charset="0"/>
            </a:endParaRPr>
          </a:p>
        </p:txBody>
      </p:sp>
      <p:sp>
        <p:nvSpPr>
          <p:cNvPr id="34820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Recomendación de uso en Algodón</a:t>
            </a:r>
            <a:endParaRPr lang="es-AR" i="1" u="sng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9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sz="2000" b="1" i="1" smtClean="0">
              <a:latin typeface="Calibri" pitchFamily="34" charset="0"/>
            </a:endParaRPr>
          </a:p>
          <a:p>
            <a:r>
              <a:rPr lang="es-MX" sz="2000" b="1" i="1" u="sng" smtClean="0">
                <a:latin typeface="Calibri" pitchFamily="34" charset="0"/>
              </a:rPr>
              <a:t>Aplicaciones secuenciales</a:t>
            </a:r>
            <a:r>
              <a:rPr lang="es-MX" sz="2000" b="1" i="1" smtClean="0">
                <a:latin typeface="Calibri" pitchFamily="34" charset="0"/>
              </a:rPr>
              <a:t>:  600 cc/ha desde 4 a 6 hojas, completando 2 aplicaciones mas de la misma dosis cada 20 días aprovechando las aplicaciones de fungicidas.</a:t>
            </a:r>
          </a:p>
          <a:p>
            <a:endParaRPr lang="es-MX" sz="2000" b="1" i="1" smtClean="0">
              <a:latin typeface="Calibri" pitchFamily="34" charset="0"/>
            </a:endParaRPr>
          </a:p>
          <a:p>
            <a:pPr>
              <a:lnSpc>
                <a:spcPct val="120000"/>
              </a:lnSpc>
            </a:pPr>
            <a:r>
              <a:rPr lang="es-ES" sz="2000" b="1" i="1" smtClean="0">
                <a:latin typeface="Calibri" pitchFamily="34" charset="0"/>
              </a:rPr>
              <a:t>Beneficios: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Ø"/>
            </a:pPr>
            <a:r>
              <a:rPr lang="es-AR" sz="1600" smtClean="0">
                <a:latin typeface="Calibri" pitchFamily="34" charset="0"/>
              </a:rPr>
              <a:t>Mayor producción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Ø"/>
            </a:pPr>
            <a:r>
              <a:rPr lang="es-AR" sz="1600" smtClean="0">
                <a:latin typeface="Calibri" pitchFamily="34" charset="0"/>
              </a:rPr>
              <a:t>Mejor calidad de los tubérculos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Ø"/>
            </a:pPr>
            <a:r>
              <a:rPr lang="es-AR" sz="1600" smtClean="0">
                <a:latin typeface="Calibri" pitchFamily="34" charset="0"/>
              </a:rPr>
              <a:t>Menor porcentaje de descartes</a:t>
            </a:r>
            <a:endParaRPr lang="es-ES" sz="1600" smtClean="0">
              <a:latin typeface="Calibri" pitchFamily="34" charset="0"/>
            </a:endParaRPr>
          </a:p>
        </p:txBody>
      </p:sp>
      <p:sp>
        <p:nvSpPr>
          <p:cNvPr id="35844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Recomendación de uso en Papa</a:t>
            </a:r>
            <a:endParaRPr lang="es-AR" i="1" u="sng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Papa – resultados</a:t>
            </a:r>
            <a:br>
              <a:rPr lang="es-MX" i="1" u="sng" smtClean="0"/>
            </a:br>
            <a:r>
              <a:rPr lang="es-ES" b="1" smtClean="0"/>
              <a:t> </a:t>
            </a:r>
            <a:r>
              <a:rPr lang="es-ES" sz="3200" i="1" u="sng" smtClean="0"/>
              <a:t>Var: Asterix – Balcarce 2005 </a:t>
            </a:r>
            <a:endParaRPr lang="es-AR" sz="3200" i="1" u="sng" smtClean="0"/>
          </a:p>
        </p:txBody>
      </p:sp>
      <p:graphicFrame>
        <p:nvGraphicFramePr>
          <p:cNvPr id="7" name="Group 42"/>
          <p:cNvGraphicFramePr>
            <a:graphicFrameLocks/>
          </p:cNvGraphicFramePr>
          <p:nvPr/>
        </p:nvGraphicFramePr>
        <p:xfrm>
          <a:off x="1117600" y="1700213"/>
          <a:ext cx="7054850" cy="3278187"/>
        </p:xfrm>
        <a:graphic>
          <a:graphicData uri="http://schemas.openxmlformats.org/drawingml/2006/table">
            <a:tbl>
              <a:tblPr/>
              <a:tblGrid>
                <a:gridCol w="1654175"/>
                <a:gridCol w="1439863"/>
                <a:gridCol w="1139825"/>
                <a:gridCol w="1452562"/>
                <a:gridCol w="1368425"/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Dosis Lt / Ha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Descarte (%)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Rendim Bruto (Tn/Ha)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Rendim Neto (Tn/Ha)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% Incremento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0,6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3,9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39,4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35,5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7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  <a:defRPr/>
                      </a:pPr>
                      <a:endParaRPr kumimoji="0" lang="es-A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1,2 (2 x 0,6)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2,3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44,9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42,5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28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Testigo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3,3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36,5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33,3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s-A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6900" name="Rectangle 43"/>
          <p:cNvSpPr>
            <a:spLocks noChangeArrowheads="1"/>
          </p:cNvSpPr>
          <p:nvPr/>
        </p:nvSpPr>
        <p:spPr bwMode="auto">
          <a:xfrm>
            <a:off x="973138" y="5322888"/>
            <a:ext cx="7127875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>
              <a:buFontTx/>
              <a:buChar char="•"/>
            </a:pPr>
            <a:r>
              <a:rPr lang="es-AR" sz="2000">
                <a:latin typeface="Arial Unicode MS" pitchFamily="34" charset="-128"/>
              </a:rPr>
              <a:t>Aplicación luego de 7 días de fitotoxicidad por aplicación de urea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7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MX" i="1" u="sng" smtClean="0"/>
              <a:t>Papa – resultados</a:t>
            </a:r>
            <a:br>
              <a:rPr lang="es-MX" i="1" u="sng" smtClean="0"/>
            </a:br>
            <a:r>
              <a:rPr lang="es-ES" b="1" smtClean="0"/>
              <a:t> </a:t>
            </a:r>
            <a:r>
              <a:rPr lang="es-ES" sz="3200" i="1" u="sng" smtClean="0"/>
              <a:t>Var: Russet Burbank – Balcarce 2006 </a:t>
            </a:r>
            <a:endParaRPr lang="es-AR" sz="3200" i="1" u="sng" smtClean="0"/>
          </a:p>
        </p:txBody>
      </p:sp>
      <p:sp>
        <p:nvSpPr>
          <p:cNvPr id="38916" name="Rectangle 43"/>
          <p:cNvSpPr>
            <a:spLocks noChangeArrowheads="1"/>
          </p:cNvSpPr>
          <p:nvPr/>
        </p:nvSpPr>
        <p:spPr bwMode="auto">
          <a:xfrm>
            <a:off x="973138" y="5445125"/>
            <a:ext cx="7127875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>
              <a:buFontTx/>
              <a:buChar char="•"/>
            </a:pPr>
            <a:endParaRPr lang="es-ES" sz="2000">
              <a:latin typeface="Arial Unicode MS" pitchFamily="34" charset="-128"/>
            </a:endParaRPr>
          </a:p>
        </p:txBody>
      </p:sp>
      <p:graphicFrame>
        <p:nvGraphicFramePr>
          <p:cNvPr id="10" name="Group 58"/>
          <p:cNvGraphicFramePr>
            <a:graphicFrameLocks noGrp="1"/>
          </p:cNvGraphicFramePr>
          <p:nvPr>
            <p:ph idx="1"/>
          </p:nvPr>
        </p:nvGraphicFramePr>
        <p:xfrm>
          <a:off x="1117600" y="1989138"/>
          <a:ext cx="7054850" cy="3586162"/>
        </p:xfrm>
        <a:graphic>
          <a:graphicData uri="http://schemas.openxmlformats.org/drawingml/2006/table">
            <a:tbl>
              <a:tblPr/>
              <a:tblGrid>
                <a:gridCol w="1654175"/>
                <a:gridCol w="1439863"/>
                <a:gridCol w="1139825"/>
                <a:gridCol w="1452562"/>
                <a:gridCol w="1368425"/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Dosis Lt / Ha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Defectos (%)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Rendim Bruto (Tn/Ha)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Rendim Neto (Tn/Ha)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% Incremento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0,6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6,7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45,9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41,7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1,2 (2 x 0,6)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5,1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53,8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49,2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27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1,8 (3x0,6)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4,5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50,3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45,7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18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Testigo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7,1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44,1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s-A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38,8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s-A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0" y="1401763"/>
            <a:ext cx="9144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endParaRPr lang="es-ES" sz="2800" kern="0" dirty="0">
              <a:latin typeface="Calibri" pitchFamily="34" charset="0"/>
              <a:cs typeface="+mn-cs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" sz="2000" b="1" i="1" dirty="0">
                <a:latin typeface="Calibri" pitchFamily="34" charset="0"/>
                <a:cs typeface="+mn-cs"/>
              </a:rPr>
              <a:t>Es compatible con abonos foliares. Además, muchas veces su uso conjunto, hace que se aprecien mejor sus efectos.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endParaRPr lang="es-ES" sz="2000" b="1" i="1" dirty="0">
              <a:latin typeface="Calibri" pitchFamily="34" charset="0"/>
              <a:cs typeface="+mn-cs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" sz="2000" b="1" i="1" dirty="0">
                <a:latin typeface="Calibri" pitchFamily="34" charset="0"/>
                <a:cs typeface="+mn-cs"/>
              </a:rPr>
              <a:t>No tiene limitaciones de mezcla con productos fitosanitarios, incluido CEDRUS PACK, etc., salvo productos de reacción alcalina ( Ej. Caldo bordelés).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endParaRPr lang="es-ES" sz="2000" b="1" i="1" dirty="0">
              <a:latin typeface="Calibri" pitchFamily="34" charset="0"/>
              <a:cs typeface="+mn-cs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" sz="2000" b="1" i="1" dirty="0">
                <a:latin typeface="Calibri" pitchFamily="34" charset="0"/>
                <a:cs typeface="+mn-cs"/>
              </a:rPr>
              <a:t>También se puede mezclar con Ácido giberélico (Arveja, Lenteja, etc) y otras hormonas vegetales.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endParaRPr lang="es-ES" sz="2000" b="1" i="1" dirty="0">
              <a:latin typeface="Calibri" pitchFamily="34" charset="0"/>
              <a:cs typeface="+mn-cs"/>
            </a:endParaRPr>
          </a:p>
          <a:p>
            <a:pPr marL="742950" lvl="1" indent="-285750" eaLnBrk="0" hangingPunct="0">
              <a:spcBef>
                <a:spcPct val="20000"/>
              </a:spcBef>
              <a:defRPr/>
            </a:pPr>
            <a:endParaRPr lang="es-ES" sz="2000" b="1" i="1" dirty="0">
              <a:latin typeface="Calibri" pitchFamily="34" charset="0"/>
              <a:cs typeface="+mn-cs"/>
            </a:endParaRPr>
          </a:p>
        </p:txBody>
      </p:sp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i="1" u="sng" smtClean="0"/>
              <a:t>Compatibilidad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5787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6357938"/>
            <a:ext cx="223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0" y="1401763"/>
            <a:ext cx="9144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endParaRPr lang="es-ES" sz="2000" b="1" i="1" dirty="0">
              <a:latin typeface="Calibri" pitchFamily="34" charset="0"/>
              <a:cs typeface="+mn-cs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" sz="2000" b="1" i="1" dirty="0">
                <a:latin typeface="Calibri" pitchFamily="34" charset="0"/>
                <a:cs typeface="+mn-cs"/>
              </a:rPr>
              <a:t>Mejora las defensas de las plantas ante cualquier condiciones de estrés.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" sz="2000" b="1" i="1" dirty="0">
                <a:latin typeface="Calibri" pitchFamily="34" charset="0"/>
                <a:cs typeface="+mn-cs"/>
              </a:rPr>
              <a:t>Las plantas se recuperan mas rápido, minimizando cualquier situación que disminuya la producción de fotosintatos en la planta.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" sz="2000" b="1" i="1" dirty="0">
                <a:latin typeface="Calibri" pitchFamily="34" charset="0"/>
                <a:cs typeface="+mn-cs"/>
              </a:rPr>
              <a:t>Homogeniza el desarrollo del cultivo.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" sz="2000" b="1" i="1" dirty="0">
                <a:latin typeface="Calibri" pitchFamily="34" charset="0"/>
                <a:cs typeface="+mn-cs"/>
              </a:rPr>
              <a:t>Mayor producción de materia seca.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" sz="2000" b="1" i="1" dirty="0">
                <a:latin typeface="Calibri" pitchFamily="34" charset="0"/>
                <a:cs typeface="+mn-cs"/>
              </a:rPr>
              <a:t>Incrementa el rendimiento , el peso y calidad de semilla.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" sz="2000" b="1" i="1" dirty="0">
                <a:latin typeface="Calibri" pitchFamily="34" charset="0"/>
                <a:cs typeface="+mn-cs"/>
              </a:rPr>
              <a:t>Incrementa el numero y peso de frutos, tubérculos o fibra.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" sz="2000" b="1" i="1" dirty="0">
                <a:latin typeface="Calibri" pitchFamily="34" charset="0"/>
                <a:cs typeface="+mn-cs"/>
              </a:rPr>
              <a:t>Calidad Cheminova en formulación.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" sz="2000" b="1" i="1" dirty="0">
                <a:latin typeface="Calibri" pitchFamily="34" charset="0"/>
                <a:cs typeface="+mn-cs"/>
              </a:rPr>
              <a:t>Baja Toxicidad.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endParaRPr lang="es-ES" sz="2000" b="1" i="1" dirty="0">
              <a:latin typeface="Calibri" pitchFamily="34" charset="0"/>
              <a:cs typeface="+mn-cs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FontTx/>
              <a:buChar char="•"/>
              <a:defRPr/>
            </a:pPr>
            <a:endParaRPr lang="es-ES" sz="2000" b="1" i="1" dirty="0">
              <a:latin typeface="Calibri" pitchFamily="34" charset="0"/>
              <a:cs typeface="+mn-cs"/>
            </a:endParaRPr>
          </a:p>
          <a:p>
            <a:pPr marL="742950" lvl="1" indent="-285750" eaLnBrk="0" hangingPunct="0">
              <a:spcBef>
                <a:spcPct val="20000"/>
              </a:spcBef>
              <a:defRPr/>
            </a:pPr>
            <a:endParaRPr lang="es-ES" sz="2000" b="1" i="1" dirty="0">
              <a:latin typeface="Calibri" pitchFamily="34" charset="0"/>
              <a:cs typeface="+mn-cs"/>
            </a:endParaRPr>
          </a:p>
        </p:txBody>
      </p:sp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s-ES" i="1" u="sng" smtClean="0"/>
              <a:t>Atributos de Agrostim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3 Imagen" descr="presentacion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43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10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8938" y="1412875"/>
            <a:ext cx="5865812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5157</TotalTime>
  <Words>1150</Words>
  <Application>Microsoft Office PowerPoint</Application>
  <PresentationFormat>Presentación en pantalla (4:3)</PresentationFormat>
  <Paragraphs>219</Paragraphs>
  <Slides>22</Slides>
  <Notes>6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Diseño predeterminado</vt:lpstr>
      <vt:lpstr>Gráfico</vt:lpstr>
      <vt:lpstr>Presentación de PowerPoint</vt:lpstr>
      <vt:lpstr>Tipos de estrés en los cultivos</vt:lpstr>
      <vt:lpstr>Bioestimulantes</vt:lpstr>
      <vt:lpstr>          Como funciona    </vt:lpstr>
      <vt:lpstr>                  Que es   </vt:lpstr>
      <vt:lpstr>Papel de los componentes</vt:lpstr>
      <vt:lpstr>Papel de los componentes</vt:lpstr>
      <vt:lpstr>Esquema del proceso</vt:lpstr>
      <vt:lpstr>Presentación de PowerPoint</vt:lpstr>
      <vt:lpstr>Resultados – Soja Campaña 2009/10/11 – Promedio de 12 ensayos (dif /sin tratar).</vt:lpstr>
      <vt:lpstr>Recomendación de uso en Soja</vt:lpstr>
      <vt:lpstr>Resultados - Alfalfa/Lotus </vt:lpstr>
      <vt:lpstr>Recomendación de uso en alfalfa</vt:lpstr>
      <vt:lpstr>Recomendación de uso en Trigo y Cebada</vt:lpstr>
      <vt:lpstr>Recomendación de uso en Maíz</vt:lpstr>
      <vt:lpstr>Recomendación de uso en Algodón</vt:lpstr>
      <vt:lpstr>Recomendación de uso en Papa</vt:lpstr>
      <vt:lpstr>Papa – resultados  Var: Asterix – Balcarce 2005 </vt:lpstr>
      <vt:lpstr>Papa – resultados  Var: Russet Burbank – Balcarce 2006 </vt:lpstr>
      <vt:lpstr>Compatibilidad </vt:lpstr>
      <vt:lpstr>Atributos de Agrostim 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MISION</dc:title>
  <dc:creator>U01-026-GUILLERMO-G</dc:creator>
  <cp:lastModifiedBy>Dante</cp:lastModifiedBy>
  <cp:revision>211</cp:revision>
  <dcterms:created xsi:type="dcterms:W3CDTF">2010-08-02T21:07:06Z</dcterms:created>
  <dcterms:modified xsi:type="dcterms:W3CDTF">2013-01-30T11:21:52Z</dcterms:modified>
</cp:coreProperties>
</file>